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22" r:id="rId1"/>
  </p:sldMasterIdLst>
  <p:notesMasterIdLst>
    <p:notesMasterId r:id="rId9"/>
  </p:notesMasterIdLst>
  <p:sldIdLst>
    <p:sldId id="257" r:id="rId2"/>
    <p:sldId id="284" r:id="rId3"/>
    <p:sldId id="293" r:id="rId4"/>
    <p:sldId id="288" r:id="rId5"/>
    <p:sldId id="287" r:id="rId6"/>
    <p:sldId id="283" r:id="rId7"/>
    <p:sldId id="294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47" autoAdjust="0"/>
    <p:restoredTop sz="94660"/>
  </p:normalViewPr>
  <p:slideViewPr>
    <p:cSldViewPr>
      <p:cViewPr varScale="1">
        <p:scale>
          <a:sx n="69" d="100"/>
          <a:sy n="69" d="100"/>
        </p:scale>
        <p:origin x="143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50766C-A5E1-4BE0-B79D-B221391E3231}" type="datetimeFigureOut">
              <a:rPr lang="id-ID" smtClean="0"/>
              <a:pPr/>
              <a:t>26/11/2025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82FA97-F5B0-460A-91C8-450B4369F818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60079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2FA97-F5B0-460A-91C8-450B4369F818}" type="slidenum">
              <a:rPr lang="id-ID" smtClean="0"/>
              <a:pPr/>
              <a:t>1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353142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CA0E8-9846-4C73-A291-330B2C07FC67}" type="slidenum">
              <a:rPr lang="id-ID" smtClean="0"/>
              <a:pPr/>
              <a:t>2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932879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CA0E8-9846-4C73-A291-330B2C07FC67}" type="slidenum">
              <a:rPr lang="id-ID" smtClean="0">
                <a:solidFill>
                  <a:prstClr val="black"/>
                </a:solidFill>
              </a:rPr>
              <a:pPr/>
              <a:t>3</a:t>
            </a:fld>
            <a:endParaRPr lang="id-ID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59288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2FA97-F5B0-460A-91C8-450B4369F818}" type="slidenum">
              <a:rPr lang="id-ID" smtClean="0"/>
              <a:pPr/>
              <a:t>4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844593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CA0E8-9846-4C73-A291-330B2C07FC67}" type="slidenum">
              <a:rPr lang="id-ID" smtClean="0"/>
              <a:pPr/>
              <a:t>5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156530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CA0E8-9846-4C73-A291-330B2C07FC67}" type="slidenum">
              <a:rPr lang="id-ID" smtClean="0"/>
              <a:pPr/>
              <a:t>6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93807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CA0E8-9846-4C73-A291-330B2C07FC67}" type="slidenum">
              <a:rPr lang="id-ID" smtClean="0">
                <a:solidFill>
                  <a:prstClr val="black"/>
                </a:solidFill>
              </a:rPr>
              <a:pPr/>
              <a:t>7</a:t>
            </a:fld>
            <a:endParaRPr lang="id-ID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19357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7"/>
          <p:cNvSpPr>
            <a:spLocks noChangeArrowheads="1"/>
          </p:cNvSpPr>
          <p:nvPr/>
        </p:nvSpPr>
        <p:spPr bwMode="auto">
          <a:xfrm>
            <a:off x="1600200" y="0"/>
            <a:ext cx="716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d-ID"/>
          </a:p>
        </p:txBody>
      </p:sp>
      <p:sp>
        <p:nvSpPr>
          <p:cNvPr id="5" name="Text Box 34"/>
          <p:cNvSpPr txBox="1">
            <a:spLocks noChangeArrowheads="1"/>
          </p:cNvSpPr>
          <p:nvPr/>
        </p:nvSpPr>
        <p:spPr bwMode="auto">
          <a:xfrm>
            <a:off x="3871913" y="5514975"/>
            <a:ext cx="1157287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600" b="1"/>
              <a:t>Company</a:t>
            </a:r>
          </a:p>
          <a:p>
            <a:pPr>
              <a:defRPr/>
            </a:pPr>
            <a:r>
              <a:rPr lang="en-US" sz="2600" b="1"/>
              <a:t>LOGO</a:t>
            </a:r>
          </a:p>
        </p:txBody>
      </p:sp>
      <p:sp>
        <p:nvSpPr>
          <p:cNvPr id="6" name="Rectangle 52"/>
          <p:cNvSpPr>
            <a:spLocks noChangeArrowheads="1"/>
          </p:cNvSpPr>
          <p:nvPr/>
        </p:nvSpPr>
        <p:spPr bwMode="ltGray">
          <a:xfrm>
            <a:off x="5895975" y="0"/>
            <a:ext cx="3248025" cy="27813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d-ID"/>
          </a:p>
        </p:txBody>
      </p:sp>
      <p:grpSp>
        <p:nvGrpSpPr>
          <p:cNvPr id="7" name="Group 53"/>
          <p:cNvGrpSpPr>
            <a:grpSpLocks/>
          </p:cNvGrpSpPr>
          <p:nvPr/>
        </p:nvGrpSpPr>
        <p:grpSpPr bwMode="auto">
          <a:xfrm>
            <a:off x="19050" y="2330450"/>
            <a:ext cx="9115425" cy="358775"/>
            <a:chOff x="3827" y="1468"/>
            <a:chExt cx="1927" cy="226"/>
          </a:xfrm>
        </p:grpSpPr>
        <p:sp>
          <p:nvSpPr>
            <p:cNvPr id="8" name="Line 54"/>
            <p:cNvSpPr>
              <a:spLocks noChangeShapeType="1"/>
            </p:cNvSpPr>
            <p:nvPr/>
          </p:nvSpPr>
          <p:spPr bwMode="white">
            <a:xfrm>
              <a:off x="3827" y="1468"/>
              <a:ext cx="1927" cy="0"/>
            </a:xfrm>
            <a:prstGeom prst="line">
              <a:avLst/>
            </a:prstGeom>
            <a:noFill/>
            <a:ln w="19050" cap="rnd">
              <a:solidFill>
                <a:schemeClr val="bg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9" name="Line 55"/>
            <p:cNvSpPr>
              <a:spLocks noChangeShapeType="1"/>
            </p:cNvSpPr>
            <p:nvPr/>
          </p:nvSpPr>
          <p:spPr bwMode="white">
            <a:xfrm>
              <a:off x="3827" y="1540"/>
              <a:ext cx="1927" cy="0"/>
            </a:xfrm>
            <a:prstGeom prst="line">
              <a:avLst/>
            </a:prstGeom>
            <a:noFill/>
            <a:ln w="19050" cap="rnd">
              <a:solidFill>
                <a:schemeClr val="bg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10" name="Line 56"/>
            <p:cNvSpPr>
              <a:spLocks noChangeShapeType="1"/>
            </p:cNvSpPr>
            <p:nvPr/>
          </p:nvSpPr>
          <p:spPr bwMode="white">
            <a:xfrm>
              <a:off x="3827" y="1616"/>
              <a:ext cx="1927" cy="0"/>
            </a:xfrm>
            <a:prstGeom prst="line">
              <a:avLst/>
            </a:prstGeom>
            <a:noFill/>
            <a:ln w="19050" cap="rnd">
              <a:solidFill>
                <a:schemeClr val="bg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11" name="Line 57"/>
            <p:cNvSpPr>
              <a:spLocks noChangeShapeType="1"/>
            </p:cNvSpPr>
            <p:nvPr/>
          </p:nvSpPr>
          <p:spPr bwMode="white">
            <a:xfrm>
              <a:off x="3827" y="1694"/>
              <a:ext cx="1927" cy="0"/>
            </a:xfrm>
            <a:prstGeom prst="line">
              <a:avLst/>
            </a:prstGeom>
            <a:noFill/>
            <a:ln w="19050" cap="rnd">
              <a:solidFill>
                <a:schemeClr val="bg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</p:grpSp>
      <p:pic>
        <p:nvPicPr>
          <p:cNvPr id="12" name="Picture 6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887663" cy="279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60"/>
          <p:cNvSpPr>
            <a:spLocks noChangeArrowheads="1"/>
          </p:cNvSpPr>
          <p:nvPr/>
        </p:nvSpPr>
        <p:spPr bwMode="black">
          <a:xfrm>
            <a:off x="0" y="2787650"/>
            <a:ext cx="9144000" cy="71438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d-ID"/>
          </a:p>
        </p:txBody>
      </p:sp>
      <p:sp>
        <p:nvSpPr>
          <p:cNvPr id="14" name="Rectangle 63"/>
          <p:cNvSpPr>
            <a:spLocks noChangeArrowheads="1"/>
          </p:cNvSpPr>
          <p:nvPr/>
        </p:nvSpPr>
        <p:spPr bwMode="gray">
          <a:xfrm>
            <a:off x="2895600" y="2819400"/>
            <a:ext cx="6248400" cy="6858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d-ID"/>
          </a:p>
        </p:txBody>
      </p:sp>
      <p:pic>
        <p:nvPicPr>
          <p:cNvPr id="15" name="Picture 6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84488" y="0"/>
            <a:ext cx="3011487" cy="278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grayWhite">
          <a:xfrm>
            <a:off x="2895600" y="4038600"/>
            <a:ext cx="6019800" cy="457200"/>
          </a:xfrm>
          <a:solidFill>
            <a:schemeClr val="tx1"/>
          </a:solidFill>
        </p:spPr>
        <p:txBody>
          <a:bodyPr/>
          <a:lstStyle>
            <a:lvl1pPr marL="0" indent="0">
              <a:buFont typeface="Wingdings" pitchFamily="2" charset="2"/>
              <a:buNone/>
              <a:defRPr sz="28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 bwMode="ltGray">
          <a:xfrm>
            <a:off x="3124200" y="2819400"/>
            <a:ext cx="5791200" cy="6858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00800"/>
            <a:ext cx="2133600" cy="32067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1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00800"/>
            <a:ext cx="2895600" cy="32067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1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00800"/>
            <a:ext cx="2133600" cy="32067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1CCB32F-639F-4353-B194-515F58951CA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FF4FEA-73B5-42A9-B0EF-E9C24070661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228600"/>
            <a:ext cx="2095500" cy="60928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134100" cy="60928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5D5728-DB1B-4413-9461-24DEE5086B7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4600" y="228600"/>
            <a:ext cx="6324600" cy="533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295400"/>
            <a:ext cx="8229600" cy="5026025"/>
          </a:xfrm>
        </p:spPr>
        <p:txBody>
          <a:bodyPr/>
          <a:lstStyle/>
          <a:p>
            <a:pPr lvl="0"/>
            <a:r>
              <a:rPr lang="en-US" noProof="0" smtClean="0"/>
              <a:t>Click icon to add table</a:t>
            </a:r>
            <a:endParaRPr lang="id-ID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A6ED59-F850-4B8B-A1FC-FE3A100E1E8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7CC3E8-B2F5-4C76-A2A4-8FA8C4C9AA8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F11293-1922-490A-A548-BE0FF1D85F3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5026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5026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676E22-7A91-41BF-88E1-0CC0E5427F5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B56F6D-E67E-4CC3-B074-5F21D64D4FE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00E2885-4A8F-4637-B61F-E35D1A1FC41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9B7DA0-0302-4A6A-94C9-75BFAE9845F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B36488-F6F2-4AD5-AE2C-C8E95C2891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id-ID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683A83-621A-46D8-838A-3D4BA7A988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oleObject" Target="../embeddings/oleObject2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Rectangle 32"/>
          <p:cNvSpPr>
            <a:spLocks noChangeArrowheads="1"/>
          </p:cNvSpPr>
          <p:nvPr/>
        </p:nvSpPr>
        <p:spPr bwMode="ltGray">
          <a:xfrm>
            <a:off x="11113" y="0"/>
            <a:ext cx="9132887" cy="112553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d-ID"/>
          </a:p>
        </p:txBody>
      </p:sp>
      <p:grpSp>
        <p:nvGrpSpPr>
          <p:cNvPr id="1030" name="Group 33"/>
          <p:cNvGrpSpPr>
            <a:grpSpLocks/>
          </p:cNvGrpSpPr>
          <p:nvPr/>
        </p:nvGrpSpPr>
        <p:grpSpPr bwMode="auto">
          <a:xfrm>
            <a:off x="0" y="879475"/>
            <a:ext cx="9144000" cy="144463"/>
            <a:chOff x="1519" y="554"/>
            <a:chExt cx="4241" cy="91"/>
          </a:xfrm>
        </p:grpSpPr>
        <p:sp>
          <p:nvSpPr>
            <p:cNvPr id="1058" name="Line 34"/>
            <p:cNvSpPr>
              <a:spLocks noChangeShapeType="1"/>
            </p:cNvSpPr>
            <p:nvPr userDrawn="1"/>
          </p:nvSpPr>
          <p:spPr bwMode="white">
            <a:xfrm>
              <a:off x="1519" y="554"/>
              <a:ext cx="4241" cy="0"/>
            </a:xfrm>
            <a:prstGeom prst="line">
              <a:avLst/>
            </a:prstGeom>
            <a:noFill/>
            <a:ln w="12700" cap="rnd">
              <a:solidFill>
                <a:schemeClr val="bg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1059" name="Line 35"/>
            <p:cNvSpPr>
              <a:spLocks noChangeShapeType="1"/>
            </p:cNvSpPr>
            <p:nvPr userDrawn="1"/>
          </p:nvSpPr>
          <p:spPr bwMode="white">
            <a:xfrm>
              <a:off x="1519" y="599"/>
              <a:ext cx="4241" cy="0"/>
            </a:xfrm>
            <a:prstGeom prst="line">
              <a:avLst/>
            </a:prstGeom>
            <a:noFill/>
            <a:ln w="12700" cap="rnd">
              <a:solidFill>
                <a:schemeClr val="bg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1060" name="Line 36"/>
            <p:cNvSpPr>
              <a:spLocks noChangeShapeType="1"/>
            </p:cNvSpPr>
            <p:nvPr userDrawn="1"/>
          </p:nvSpPr>
          <p:spPr bwMode="white">
            <a:xfrm>
              <a:off x="1519" y="645"/>
              <a:ext cx="4241" cy="0"/>
            </a:xfrm>
            <a:prstGeom prst="line">
              <a:avLst/>
            </a:prstGeom>
            <a:noFill/>
            <a:ln w="12700" cap="rnd">
              <a:solidFill>
                <a:schemeClr val="bg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</p:grpSp>
      <p:grpSp>
        <p:nvGrpSpPr>
          <p:cNvPr id="1031" name="Group 37"/>
          <p:cNvGrpSpPr>
            <a:grpSpLocks/>
          </p:cNvGrpSpPr>
          <p:nvPr/>
        </p:nvGrpSpPr>
        <p:grpSpPr bwMode="auto">
          <a:xfrm>
            <a:off x="0" y="-11113"/>
            <a:ext cx="2341563" cy="1123951"/>
            <a:chOff x="0" y="0"/>
            <a:chExt cx="1475" cy="694"/>
          </a:xfrm>
        </p:grpSpPr>
        <p:graphicFrame>
          <p:nvGraphicFramePr>
            <p:cNvPr id="1026" name="Object 38"/>
            <p:cNvGraphicFramePr>
              <a:graphicFrameLocks noChangeAspect="1"/>
            </p:cNvGraphicFramePr>
            <p:nvPr/>
          </p:nvGraphicFramePr>
          <p:xfrm>
            <a:off x="695" y="0"/>
            <a:ext cx="780" cy="69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08" name="Image" r:id="rId16" imgW="3646321" imgH="3931376" progId="">
                    <p:embed/>
                  </p:oleObj>
                </mc:Choice>
                <mc:Fallback>
                  <p:oleObj name="Image" r:id="rId16" imgW="3646321" imgH="3931376" progId="">
                    <p:embed/>
                    <p:pic>
                      <p:nvPicPr>
                        <p:cNvPr id="0" name="Object 3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 b="11470"/>
                        <a:stretch>
                          <a:fillRect/>
                        </a:stretch>
                      </p:blipFill>
                      <p:spPr bwMode="auto">
                        <a:xfrm>
                          <a:off x="695" y="0"/>
                          <a:ext cx="780" cy="69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2D6BC7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1D528D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B2B2B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27" name="Object 39"/>
            <p:cNvGraphicFramePr>
              <a:graphicFrameLocks noChangeAspect="1"/>
            </p:cNvGraphicFramePr>
            <p:nvPr/>
          </p:nvGraphicFramePr>
          <p:xfrm>
            <a:off x="0" y="0"/>
            <a:ext cx="737" cy="69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09" name="Image" r:id="rId18" imgW="2575783" imgH="2545301" progId="">
                    <p:embed/>
                  </p:oleObj>
                </mc:Choice>
                <mc:Fallback>
                  <p:oleObj name="Image" r:id="rId18" imgW="2575783" imgH="2545301" progId="">
                    <p:embed/>
                    <p:pic>
                      <p:nvPicPr>
                        <p:cNvPr id="0" name="Object 3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0" y="0"/>
                          <a:ext cx="737" cy="69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2D6BC7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1D528D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B2B2B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03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14600" y="228600"/>
            <a:ext cx="6324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502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521450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accent1"/>
                </a:solidFill>
              </a:defRPr>
            </a:lvl1pPr>
          </a:lstStyle>
          <a:p>
            <a:endParaRPr lang="id-ID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521450"/>
            <a:ext cx="2895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accent1"/>
                </a:solidFill>
              </a:defRPr>
            </a:lvl1pPr>
          </a:lstStyle>
          <a:p>
            <a:endParaRPr lang="id-ID"/>
          </a:p>
        </p:txBody>
      </p:sp>
      <p:sp>
        <p:nvSpPr>
          <p:cNvPr id="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21450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accent1"/>
                </a:solidFill>
              </a:defRPr>
            </a:lvl1pPr>
          </a:lstStyle>
          <a:p>
            <a:fld id="{D7147CF9-D26B-4805-A299-64B48DC71832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1037" name="Group 44"/>
          <p:cNvGrpSpPr>
            <a:grpSpLocks/>
          </p:cNvGrpSpPr>
          <p:nvPr/>
        </p:nvGrpSpPr>
        <p:grpSpPr bwMode="auto">
          <a:xfrm>
            <a:off x="0" y="1109663"/>
            <a:ext cx="9144000" cy="169862"/>
            <a:chOff x="0" y="699"/>
            <a:chExt cx="5760" cy="107"/>
          </a:xfrm>
        </p:grpSpPr>
        <p:sp>
          <p:nvSpPr>
            <p:cNvPr id="1064" name="Rectangle 40"/>
            <p:cNvSpPr>
              <a:spLocks noChangeArrowheads="1"/>
            </p:cNvSpPr>
            <p:nvPr userDrawn="1"/>
          </p:nvSpPr>
          <p:spPr bwMode="gray">
            <a:xfrm>
              <a:off x="0" y="699"/>
              <a:ext cx="5760" cy="45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1066" name="Rectangle 42"/>
            <p:cNvSpPr>
              <a:spLocks noChangeArrowheads="1"/>
            </p:cNvSpPr>
            <p:nvPr userDrawn="1"/>
          </p:nvSpPr>
          <p:spPr bwMode="gray">
            <a:xfrm>
              <a:off x="1476" y="713"/>
              <a:ext cx="4284" cy="93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d-ID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  <p:sldLayoutId id="2147483772" r:id="rId12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50000"/>
        <a:buFont typeface="Wingdings 2" pitchFamily="18" charset="2"/>
        <a:buChar char="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60000"/>
        <a:buFont typeface="Wingdings 2" pitchFamily="18" charset="2"/>
        <a:buChar char="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4114800" cy="6858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MANAJEMEN PEMASARAN </a:t>
            </a:r>
            <a:br>
              <a:rPr lang="en-US" b="1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b="1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PERTEMUAN 10</a:t>
            </a:r>
          </a:p>
        </p:txBody>
      </p:sp>
      <p:pic>
        <p:nvPicPr>
          <p:cNvPr id="2" name="Picture 2" descr="C:\Users\Acer\Contacts\Desktop\g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0"/>
            <a:ext cx="48006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533400" y="300344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514600" y="381000"/>
            <a:ext cx="63876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SALURAN PEMASARAN (MARKETING CHANNELS)</a:t>
            </a:r>
            <a:endParaRPr lang="en-US" sz="2400" b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04800" y="1371600"/>
            <a:ext cx="8382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Saluran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pemasaran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serangkaian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organisasi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individu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terlibat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proses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menyalurkan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barang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jasa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produsen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hingga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sampai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tangan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konsumen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akhir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04800" y="2743200"/>
            <a:ext cx="86106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Tujuan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Saluran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Pemasaran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Mempermudah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tersedia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di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pasar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Meningkatkan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jangkauan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pasar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Mengurangi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biaya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distribusi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Menciptakan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efisiensi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penyimpanan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transportasi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penjualan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Membantu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perusahaan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fokus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pada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produksi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sementara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distribusi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dilakukan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mitra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saluran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96713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514600" y="381000"/>
            <a:ext cx="63876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SALURAN PEMASARAN (MARKETING CHANNELS)</a:t>
            </a:r>
            <a:endParaRPr lang="en-US" sz="2400" b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96172" y="1219200"/>
            <a:ext cx="443685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Fungsi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Utama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Saluran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Pemasaran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96172" y="1680865"/>
            <a:ext cx="25162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A.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Fungsi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Transaksi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9600" y="2057400"/>
            <a:ext cx="6858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Melakukan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penjualan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kepada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konsumen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Mempromosikan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produk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Menanggung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risiko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barang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rusak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terjual</a:t>
            </a:r>
            <a:r>
              <a:rPr lang="en-US" dirty="0"/>
              <a:t>.</a:t>
            </a:r>
          </a:p>
        </p:txBody>
      </p:sp>
      <p:sp>
        <p:nvSpPr>
          <p:cNvPr id="7" name="Rectangle 6"/>
          <p:cNvSpPr/>
          <p:nvPr/>
        </p:nvSpPr>
        <p:spPr>
          <a:xfrm>
            <a:off x="213045" y="3449598"/>
            <a:ext cx="235968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B.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Fungsi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Logistik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26374" y="3851027"/>
            <a:ext cx="823662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Mengumpulkan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produsen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42900" lvl="0" indent="-342900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Menyimpan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barang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gudang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).</a:t>
            </a:r>
          </a:p>
          <a:p>
            <a:pPr marL="342900" lvl="0" indent="-342900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Sortir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memecah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jumlah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sesuai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kebutuhan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konsumen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42900" lvl="0" indent="-342900"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Distribusi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fisik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berbagai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lokasi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0843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514600" y="381000"/>
            <a:ext cx="63876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SALURAN PEMASARAN (MARKETING CHANNELS)</a:t>
            </a:r>
            <a:endParaRPr lang="en-US" sz="2400" b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81000" y="1295400"/>
            <a:ext cx="247356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C.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Fungsi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Fasilitasi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85800" y="1757065"/>
            <a:ext cx="7162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</a:t>
            </a:r>
            <a:r>
              <a:rPr lang="en-US" dirty="0" smtClean="0"/>
              <a:t> 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Memberikan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informasi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pasar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produsen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Menyediakan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layanan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pemasangan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perbaikan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).</a:t>
            </a: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Membantu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pembiayaan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melalui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kredit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distributor</a:t>
            </a:r>
          </a:p>
        </p:txBody>
      </p:sp>
      <p:sp>
        <p:nvSpPr>
          <p:cNvPr id="10" name="Rectangle 9"/>
          <p:cNvSpPr/>
          <p:nvPr/>
        </p:nvSpPr>
        <p:spPr>
          <a:xfrm>
            <a:off x="415636" y="3234393"/>
            <a:ext cx="5527026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Struktur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Saluran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Pemasaran</a:t>
            </a:r>
            <a:endParaRPr lang="en-US" sz="2400" b="1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AutoNum type="arabicPeriod"/>
            </a:pPr>
            <a:r>
              <a:rPr lang="en-US" sz="24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Saluran</a:t>
            </a:r>
            <a:r>
              <a:rPr lang="en-US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langsung</a:t>
            </a:r>
            <a:r>
              <a:rPr lang="en-US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sz="24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Ziro</a:t>
            </a:r>
            <a:r>
              <a:rPr lang="en-US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Level Channels)</a:t>
            </a:r>
          </a:p>
          <a:p>
            <a:pPr marL="457200" indent="-457200">
              <a:buAutoNum type="arabicPeriod"/>
            </a:pPr>
            <a:r>
              <a:rPr lang="en-US" sz="24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Saluran</a:t>
            </a:r>
            <a:r>
              <a:rPr lang="en-US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satu</a:t>
            </a:r>
            <a:r>
              <a:rPr lang="en-US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tingkat</a:t>
            </a:r>
            <a:endParaRPr lang="en-US" sz="2400" b="1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AutoNum type="arabicPeriod"/>
            </a:pPr>
            <a:r>
              <a:rPr lang="en-US" sz="24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Saluran</a:t>
            </a:r>
            <a:r>
              <a:rPr lang="en-US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dua</a:t>
            </a:r>
            <a:r>
              <a:rPr lang="en-US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tingkat</a:t>
            </a:r>
            <a:endParaRPr lang="en-US" sz="2400" b="1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AutoNum type="arabicPeriod"/>
            </a:pPr>
            <a:r>
              <a:rPr lang="en-US" sz="24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Saluran</a:t>
            </a:r>
            <a:r>
              <a:rPr lang="en-US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tiga</a:t>
            </a:r>
            <a:r>
              <a:rPr lang="en-US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tingkat</a:t>
            </a:r>
            <a:r>
              <a:rPr lang="en-US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457200" indent="-457200">
              <a:buAutoNum type="arabicPeriod"/>
            </a:pP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4269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1295400"/>
            <a:ext cx="54895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Jenis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Perantara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Saluran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Pemasaran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4261" y="3108932"/>
            <a:ext cx="6535478" cy="640135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2514600" y="381000"/>
            <a:ext cx="63876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SALURAN PEMASARAN (MARKETING CHANNELS)</a:t>
            </a:r>
            <a:endParaRPr lang="en-US" sz="2400" b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04800" y="1770104"/>
            <a:ext cx="859744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Agen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/ Broker –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mempertemukan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penjual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pembeli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tanpa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memiliki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barang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Distributor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/ Wholesaler –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membeli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jumlah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besar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menjual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retailer.</a:t>
            </a:r>
          </a:p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Retailer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–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menjual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langsung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konsumen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akhir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Franchise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– format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bisnis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menggunakan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brand &amp;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sistem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tertentu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E-commerce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platform –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Shopee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Tokopedia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Lazada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79169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514600" y="381000"/>
            <a:ext cx="63876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SALURAN PEMASARAN (MARKETING CHANNELS)</a:t>
            </a:r>
            <a:endParaRPr lang="en-US" sz="2400" b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188290"/>
            <a:ext cx="7924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Faktor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Mempengaruhi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Pemilihan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Saluran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Pemasaran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77302" y="1606971"/>
            <a:ext cx="225266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A.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Faktor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Produk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33400" y="1905600"/>
            <a:ext cx="6781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Mudah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rusak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→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saluran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pendek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Produk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teknis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→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perlu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layanan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purna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jual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91157" y="2631014"/>
            <a:ext cx="202799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B.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Faktor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Pasar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33400" y="2978048"/>
            <a:ext cx="809798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Konsumen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tersebar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luas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→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saluran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panjang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Volume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pembelian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kecil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→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perlukan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retailer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5011" y="3711696"/>
            <a:ext cx="281230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C.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Faktor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Perusahaan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40327" y="4076012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Kemampuan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keuangan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Pengalaman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distribusi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21100" y="4868201"/>
            <a:ext cx="278236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D.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Faktor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Lingkungan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47254" y="5309084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Regulasi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pemerintah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Kondisi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ekonomi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Infrastruktur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logistik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0378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1219200"/>
            <a:ext cx="7620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Peran Teknologi dalam Saluran Pemasaran Modern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514600" y="381000"/>
            <a:ext cx="63876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SALURAN PEMASARAN (MARKETING CHANNELS)</a:t>
            </a:r>
            <a:endParaRPr lang="en-US" sz="2400" b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600" y="1680865"/>
            <a:ext cx="863901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E-commerce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memperpendek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saluran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distribusi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Marketplace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menjadi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perantara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digital.</a:t>
            </a:r>
          </a:p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Sistem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ERP &amp; SCM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efisiensi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distribusi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Ojek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online (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GoSend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GrabExpress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sebagai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last-mile delivery</a:t>
            </a:r>
          </a:p>
        </p:txBody>
      </p:sp>
      <p:sp>
        <p:nvSpPr>
          <p:cNvPr id="4" name="Rectangle 3"/>
          <p:cNvSpPr/>
          <p:nvPr/>
        </p:nvSpPr>
        <p:spPr>
          <a:xfrm>
            <a:off x="235526" y="3300650"/>
            <a:ext cx="8153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Tantangan dalam Manajemen Saluran Pemasaran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5526" y="3767241"/>
            <a:ext cx="829887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Konflik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antarsaluran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produsen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vs retailer).</a:t>
            </a:r>
          </a:p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Pengendalian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kualitas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di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saluran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panjang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Biaya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logistik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tinggi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Adaptasi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teknologi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digital.</a:t>
            </a:r>
          </a:p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Persaingan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antar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platform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distribusi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74359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s01_1">
  <a:themeElements>
    <a:clrScheme name="ms01_1 1">
      <a:dk1>
        <a:srgbClr val="1D528D"/>
      </a:dk1>
      <a:lt1>
        <a:srgbClr val="FFFFFF"/>
      </a:lt1>
      <a:dk2>
        <a:srgbClr val="000000"/>
      </a:dk2>
      <a:lt2>
        <a:srgbClr val="B2B2B2"/>
      </a:lt2>
      <a:accent1>
        <a:srgbClr val="2D6BC7"/>
      </a:accent1>
      <a:accent2>
        <a:srgbClr val="FF9900"/>
      </a:accent2>
      <a:accent3>
        <a:srgbClr val="FFFFFF"/>
      </a:accent3>
      <a:accent4>
        <a:srgbClr val="174578"/>
      </a:accent4>
      <a:accent5>
        <a:srgbClr val="ADBAE0"/>
      </a:accent5>
      <a:accent6>
        <a:srgbClr val="E78A00"/>
      </a:accent6>
      <a:hlink>
        <a:srgbClr val="9999FF"/>
      </a:hlink>
      <a:folHlink>
        <a:srgbClr val="969696"/>
      </a:folHlink>
    </a:clrScheme>
    <a:fontScheme name="ms01_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s01_1 1">
        <a:dk1>
          <a:srgbClr val="1D528D"/>
        </a:dk1>
        <a:lt1>
          <a:srgbClr val="FFFFFF"/>
        </a:lt1>
        <a:dk2>
          <a:srgbClr val="000000"/>
        </a:dk2>
        <a:lt2>
          <a:srgbClr val="B2B2B2"/>
        </a:lt2>
        <a:accent1>
          <a:srgbClr val="2D6BC7"/>
        </a:accent1>
        <a:accent2>
          <a:srgbClr val="FF9900"/>
        </a:accent2>
        <a:accent3>
          <a:srgbClr val="FFFFFF"/>
        </a:accent3>
        <a:accent4>
          <a:srgbClr val="174578"/>
        </a:accent4>
        <a:accent5>
          <a:srgbClr val="ADBAE0"/>
        </a:accent5>
        <a:accent6>
          <a:srgbClr val="E78A00"/>
        </a:accent6>
        <a:hlink>
          <a:srgbClr val="9999F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01_1 2">
        <a:dk1>
          <a:srgbClr val="808080"/>
        </a:dk1>
        <a:lt1>
          <a:srgbClr val="FFFFFF"/>
        </a:lt1>
        <a:dk2>
          <a:srgbClr val="000000"/>
        </a:dk2>
        <a:lt2>
          <a:srgbClr val="B2B2B2"/>
        </a:lt2>
        <a:accent1>
          <a:srgbClr val="058089"/>
        </a:accent1>
        <a:accent2>
          <a:srgbClr val="66BE0E"/>
        </a:accent2>
        <a:accent3>
          <a:srgbClr val="FFFFFF"/>
        </a:accent3>
        <a:accent4>
          <a:srgbClr val="6C6C6C"/>
        </a:accent4>
        <a:accent5>
          <a:srgbClr val="AAC0C4"/>
        </a:accent5>
        <a:accent6>
          <a:srgbClr val="5CAC0C"/>
        </a:accent6>
        <a:hlink>
          <a:srgbClr val="2CA9D0"/>
        </a:hlink>
        <a:folHlink>
          <a:srgbClr val="4841D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01_1 3">
        <a:dk1>
          <a:srgbClr val="1D528D"/>
        </a:dk1>
        <a:lt1>
          <a:srgbClr val="FFFFFF"/>
        </a:lt1>
        <a:dk2>
          <a:srgbClr val="000000"/>
        </a:dk2>
        <a:lt2>
          <a:srgbClr val="CACACA"/>
        </a:lt2>
        <a:accent1>
          <a:srgbClr val="0099CC"/>
        </a:accent1>
        <a:accent2>
          <a:srgbClr val="8BC84E"/>
        </a:accent2>
        <a:accent3>
          <a:srgbClr val="FFFFFF"/>
        </a:accent3>
        <a:accent4>
          <a:srgbClr val="174578"/>
        </a:accent4>
        <a:accent5>
          <a:srgbClr val="AACAE2"/>
        </a:accent5>
        <a:accent6>
          <a:srgbClr val="7DB546"/>
        </a:accent6>
        <a:hlink>
          <a:srgbClr val="6E81E0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Sample presentation slides</Template>
  <TotalTime>0</TotalTime>
  <Words>431</Words>
  <Application>Microsoft Office PowerPoint</Application>
  <PresentationFormat>On-screen Show (4:3)</PresentationFormat>
  <Paragraphs>71</Paragraphs>
  <Slides>7</Slides>
  <Notes>7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Symbol</vt:lpstr>
      <vt:lpstr>Wingdings</vt:lpstr>
      <vt:lpstr>Wingdings 2</vt:lpstr>
      <vt:lpstr>ms01_1</vt:lpstr>
      <vt:lpstr>Image</vt:lpstr>
      <vt:lpstr>MANAJEMEN PEMASARAN   PERTEMUAN 10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Marketing</dc:title>
  <dc:creator/>
  <cp:lastModifiedBy/>
  <cp:revision>1</cp:revision>
  <dcterms:created xsi:type="dcterms:W3CDTF">2014-08-30T06:21:55Z</dcterms:created>
  <dcterms:modified xsi:type="dcterms:W3CDTF">2025-11-26T14:36:16Z</dcterms:modified>
</cp:coreProperties>
</file>